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62" r:id="rId5"/>
    <p:sldId id="259" r:id="rId6"/>
    <p:sldId id="263" r:id="rId7"/>
    <p:sldId id="285" r:id="rId8"/>
    <p:sldId id="269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6" r:id="rId28"/>
    <p:sldId id="287" r:id="rId29"/>
    <p:sldId id="288" r:id="rId30"/>
    <p:sldId id="264" r:id="rId31"/>
    <p:sldId id="289" r:id="rId32"/>
    <p:sldId id="290" r:id="rId33"/>
    <p:sldId id="291" r:id="rId34"/>
    <p:sldId id="292" r:id="rId35"/>
    <p:sldId id="261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AA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36" autoAdjust="0"/>
  </p:normalViewPr>
  <p:slideViewPr>
    <p:cSldViewPr>
      <p:cViewPr varScale="1">
        <p:scale>
          <a:sx n="83" d="100"/>
          <a:sy n="83" d="100"/>
        </p:scale>
        <p:origin x="-4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FCC39-C9EB-42C9-AC19-CD2E8964A361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966B3-13C9-48EE-8557-7F4A7F84AC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Focused on electronics for this semester,</a:t>
            </a:r>
            <a:r>
              <a:rPr lang="en-US" baseline="0" dirty="0" smtClean="0"/>
              <a:t> some software developed for testing and evaluation purposes.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undesired edges after PWMH falls as motor gates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trace shows positive side of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Separate</a:t>
            </a:r>
            <a:r>
              <a:rPr lang="en-US" baseline="0" dirty="0" smtClean="0"/>
              <a:t> power and logic ground </a:t>
            </a:r>
            <a:r>
              <a:rPr lang="en-US" i="0" u="sng" baseline="0" dirty="0" smtClean="0"/>
              <a:t>paths</a:t>
            </a:r>
            <a:r>
              <a:rPr lang="en-US" i="0" u="non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</a:t>
            </a:r>
            <a:r>
              <a:rPr lang="en-US" baseline="0" dirty="0" smtClean="0"/>
              <a:t> brevity, these will be discussed verbally.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Consumers</a:t>
            </a:r>
            <a:r>
              <a:rPr lang="en-US" baseline="0" dirty="0" smtClean="0"/>
              <a:t> are in order of descending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</a:t>
            </a:r>
            <a:r>
              <a:rPr lang="en-US" dirty="0" err="1" smtClean="0"/>
              <a:t>Rset</a:t>
            </a:r>
            <a:r>
              <a:rPr lang="en-US" dirty="0" smtClean="0"/>
              <a:t> infinity,</a:t>
            </a:r>
            <a:r>
              <a:rPr lang="en-US" baseline="0" dirty="0" smtClean="0"/>
              <a:t> disabled NCP3155A overcurrent sensing using DS junction of high side NFET, </a:t>
            </a:r>
            <a:r>
              <a:rPr lang="en-US" baseline="0" dirty="0" err="1" smtClean="0"/>
              <a:t>unpreliable</a:t>
            </a:r>
            <a:r>
              <a:rPr lang="en-US" baseline="0" dirty="0" smtClean="0"/>
              <a:t> behavior, INA226 with power switch to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</a:t>
            </a:r>
            <a:r>
              <a:rPr lang="en-US" dirty="0" err="1" smtClean="0"/>
              <a:t>Rset</a:t>
            </a:r>
            <a:r>
              <a:rPr lang="en-US" dirty="0" smtClean="0"/>
              <a:t> infinity,</a:t>
            </a:r>
            <a:r>
              <a:rPr lang="en-US" baseline="0" dirty="0" smtClean="0"/>
              <a:t> disabled NCP3155A overcurrent sensing using DS junction of high side NFET, </a:t>
            </a:r>
            <a:r>
              <a:rPr lang="en-US" baseline="0" dirty="0" err="1" smtClean="0"/>
              <a:t>unpreliable</a:t>
            </a:r>
            <a:r>
              <a:rPr lang="en-US" baseline="0" dirty="0" smtClean="0"/>
              <a:t> behavior, INA226 with power switch to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of LC</a:t>
            </a:r>
            <a:r>
              <a:rPr lang="en-US" baseline="0" dirty="0" smtClean="0"/>
              <a:t> filter component size (want higher frequency to shrink, less ripple) and heating (higher at higher </a:t>
            </a:r>
            <a:r>
              <a:rPr lang="en-US" baseline="0" dirty="0" err="1" smtClean="0"/>
              <a:t>Fsw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Mention initial 24v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Quandrants</a:t>
            </a:r>
            <a:r>
              <a:rPr lang="en-US" dirty="0" smtClean="0"/>
              <a:t> of control: Torque-Speed</a:t>
            </a:r>
            <a:r>
              <a:rPr lang="en-US" baseline="0" dirty="0" smtClean="0"/>
              <a:t> curve quadrants (I: producing power forward, II: absorbing power backwards, III: producing power backwards, IV: absorbing power forwards), want I and III, producing power forwards and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Torque ripple: Sufficient</a:t>
            </a:r>
            <a:r>
              <a:rPr lang="en-US" baseline="0" dirty="0" smtClean="0"/>
              <a:t> coupled inertia (picture, hub and tire rotational inertia coupled to motor)</a:t>
            </a:r>
          </a:p>
          <a:p>
            <a:r>
              <a:rPr lang="en-US" baseline="0" dirty="0" smtClean="0"/>
              <a:t>Noise here is literally audible noise.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out nonsensical negative</a:t>
            </a:r>
            <a:r>
              <a:rPr lang="en-US" baseline="0" dirty="0" smtClean="0"/>
              <a:t> dip in </a:t>
            </a:r>
            <a:r>
              <a:rPr lang="en-US" baseline="0" dirty="0" err="1" smtClean="0"/>
              <a:t>Pds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Fsw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out nonsensical negative</a:t>
            </a:r>
            <a:r>
              <a:rPr lang="en-US" baseline="0" dirty="0" smtClean="0"/>
              <a:t> dip in </a:t>
            </a:r>
            <a:r>
              <a:rPr lang="en-US" baseline="0" dirty="0" err="1" smtClean="0"/>
              <a:t>Pds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Fsw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r>
              <a:rPr lang="en-US" baseline="0" dirty="0" smtClean="0"/>
              <a:t> slide for scope trace detailing noise following falling edge on PWMH.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966B3-13C9-48EE-8557-7F4A7F84ACC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8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9" name="Picture 2" descr="C:\Documents and Settings\Alex Suchko\Chalk-Bot\Docs\chalk_bot_logo2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06130" y="5638800"/>
            <a:ext cx="950912" cy="38412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823200" y="6172200"/>
            <a:ext cx="1143000" cy="53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BAD5BDE-FAE2-45AC-B569-136072A7D13B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3F0D8DC-A810-4ACD-8363-F0EE3059AC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C:\Documents and Settings\Alex Suchko\Chalk-Bot\Docs\chalk_bot_logo2.pn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6248400"/>
            <a:ext cx="950912" cy="384124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ECE 445 Group 1</a:t>
            </a:r>
          </a:p>
          <a:p>
            <a:r>
              <a:rPr lang="en-US" dirty="0" smtClean="0"/>
              <a:t>December 2, 2011</a:t>
            </a:r>
          </a:p>
          <a:p>
            <a:r>
              <a:rPr lang="en-US" dirty="0" smtClean="0"/>
              <a:t>George Karavaev – Alex Suchko</a:t>
            </a:r>
            <a:endParaRPr lang="en-US" dirty="0"/>
          </a:p>
        </p:txBody>
      </p:sp>
      <p:pic>
        <p:nvPicPr>
          <p:cNvPr id="5" name="Picture 2" descr="C:\Documents and Settings\Alex Suchko\Chalk-Bot\Docs\chalk_bot_logo2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2133600"/>
            <a:ext cx="3276600" cy="132359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Control\F</a:t>
            </a:r>
            <a:r>
              <a:rPr lang="en-US" baseline="-25000" dirty="0" smtClean="0"/>
              <a:t>SW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SW</a:t>
            </a:r>
            <a:r>
              <a:rPr lang="en-US" dirty="0" smtClean="0"/>
              <a:t> selection</a:t>
            </a:r>
          </a:p>
          <a:p>
            <a:pPr lvl="1"/>
            <a:r>
              <a:rPr lang="en-US" dirty="0" smtClean="0"/>
              <a:t>RL Current saturation</a:t>
            </a:r>
          </a:p>
          <a:p>
            <a:pPr lvl="1"/>
            <a:r>
              <a:rPr lang="en-US" dirty="0" smtClean="0"/>
              <a:t>Torque ripple</a:t>
            </a:r>
          </a:p>
          <a:p>
            <a:pPr lvl="1"/>
            <a:r>
              <a:rPr lang="en-US" dirty="0" smtClean="0"/>
              <a:t>Electro-mechanical coil noise</a:t>
            </a:r>
          </a:p>
          <a:p>
            <a:pPr lvl="1"/>
            <a:r>
              <a:rPr lang="en-US" dirty="0" smtClean="0"/>
              <a:t>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9812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τ</a:t>
            </a:r>
            <a:r>
              <a:rPr lang="en-US" sz="2400" baseline="-25000" dirty="0" smtClean="0"/>
              <a:t>winding</a:t>
            </a:r>
            <a:r>
              <a:rPr lang="el-GR" sz="2400" dirty="0" smtClean="0"/>
              <a:t> </a:t>
            </a:r>
            <a:r>
              <a:rPr lang="en-US" sz="2400" dirty="0" smtClean="0"/>
              <a:t>	=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winding</a:t>
            </a:r>
            <a:r>
              <a:rPr lang="el-GR" sz="2400" dirty="0" smtClean="0"/>
              <a:t> </a:t>
            </a:r>
            <a:r>
              <a:rPr lang="en-US" sz="2400" dirty="0" err="1" smtClean="0"/>
              <a:t>L</a:t>
            </a:r>
            <a:r>
              <a:rPr lang="en-US" sz="2400" baseline="-25000" dirty="0" err="1" smtClean="0"/>
              <a:t>winding</a:t>
            </a:r>
            <a:endParaRPr lang="en-US" sz="2400" baseline="-25000" dirty="0" smtClean="0"/>
          </a:p>
          <a:p>
            <a:r>
              <a:rPr lang="en-US" sz="2400" baseline="-25000" dirty="0" smtClean="0"/>
              <a:t>	</a:t>
            </a:r>
            <a:r>
              <a:rPr lang="el-GR" sz="2400" dirty="0" smtClean="0"/>
              <a:t>≈</a:t>
            </a:r>
            <a:r>
              <a:rPr lang="en-US" sz="2400" dirty="0" smtClean="0"/>
              <a:t> 0.94ms</a:t>
            </a:r>
            <a:endParaRPr lang="en-US" sz="2400" dirty="0"/>
          </a:p>
        </p:txBody>
      </p:sp>
      <p:pic>
        <p:nvPicPr>
          <p:cNvPr id="26632" name="Picture 8" descr="D:\My Pictures 2\Phone Photos\Evo\IMAG1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962400" cy="2971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1" name="Picture 7" descr="D:\My Pictures 2\Phone Photos\Evo\IMAG11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2800" y="3886200"/>
            <a:ext cx="2946400" cy="2209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Control\F</a:t>
            </a:r>
            <a:r>
              <a:rPr lang="en-US" baseline="-25000" dirty="0" smtClean="0"/>
              <a:t>SW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Heating tests with ECE-110 1-quadrant motor drive</a:t>
            </a:r>
          </a:p>
          <a:p>
            <a:pPr lvl="1"/>
            <a:r>
              <a:rPr lang="en-US" dirty="0" smtClean="0"/>
              <a:t>Inductive load resistor</a:t>
            </a:r>
          </a:p>
          <a:p>
            <a:pPr lvl="1"/>
            <a:r>
              <a:rPr lang="en-US" dirty="0" smtClean="0"/>
              <a:t>Qualitative results</a:t>
            </a:r>
            <a:endParaRPr lang="en-US" dirty="0" smtClean="0"/>
          </a:p>
        </p:txBody>
      </p:sp>
      <p:grpSp>
        <p:nvGrpSpPr>
          <p:cNvPr id="4" name="Group 21"/>
          <p:cNvGrpSpPr/>
          <p:nvPr/>
        </p:nvGrpSpPr>
        <p:grpSpPr>
          <a:xfrm>
            <a:off x="268014" y="1600200"/>
            <a:ext cx="4151586" cy="4572000"/>
            <a:chOff x="381000" y="2438400"/>
            <a:chExt cx="3276600" cy="3608407"/>
          </a:xfrm>
        </p:grpSpPr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39444" t="11556" r="16667" b="8810"/>
            <a:stretch>
              <a:fillRect/>
            </a:stretch>
          </p:blipFill>
          <p:spPr bwMode="auto">
            <a:xfrm>
              <a:off x="381000" y="2438400"/>
              <a:ext cx="3276600" cy="360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81000" y="24384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SW</a:t>
              </a:r>
              <a:r>
                <a:rPr lang="en-US" dirty="0" smtClean="0">
                  <a:solidFill>
                    <a:schemeClr val="bg1"/>
                  </a:solidFill>
                </a:rPr>
                <a:t>≈15kHz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 l="12222" t="16476" r="16667" b="13959"/>
          <a:stretch>
            <a:fillRect/>
          </a:stretch>
        </p:blipFill>
        <p:spPr bwMode="auto">
          <a:xfrm>
            <a:off x="3124198" y="4648200"/>
            <a:ext cx="3308685" cy="196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62400" y="1295400"/>
            <a:ext cx="5029200" cy="4940968"/>
            <a:chOff x="4343400" y="1676400"/>
            <a:chExt cx="4343400" cy="4267200"/>
          </a:xfrm>
        </p:grpSpPr>
        <p:sp>
          <p:nvSpPr>
            <p:cNvPr id="10" name="Rectangle 9"/>
            <p:cNvSpPr/>
            <p:nvPr/>
          </p:nvSpPr>
          <p:spPr>
            <a:xfrm>
              <a:off x="4343400" y="1676400"/>
              <a:ext cx="4343400" cy="42672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4572000" y="1905000"/>
            <a:ext cx="4034731" cy="3810000"/>
          </p:xfrm>
          <a:graphic>
            <a:graphicData uri="http://schemas.openxmlformats.org/presentationml/2006/ole">
              <p:oleObj spid="_x0000_s28674" name="Visio" r:id="rId4" imgW="7561302" imgH="7139821" progId="Visio.Drawing.11">
                <p:embed/>
              </p:oleObj>
            </a:graphicData>
          </a:graphic>
        </p:graphicFrame>
      </p:grpSp>
      <p:pic>
        <p:nvPicPr>
          <p:cNvPr id="28676" name="Picture 4" descr="D:\My Pictures 2\Phone Photos\Evo\IMAG12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724400"/>
            <a:ext cx="2416433" cy="1812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1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3528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Allegro A3941</a:t>
            </a:r>
          </a:p>
          <a:p>
            <a:r>
              <a:rPr lang="en-US" sz="2400" dirty="0" smtClean="0"/>
              <a:t>All N-FET power bridge</a:t>
            </a:r>
          </a:p>
          <a:p>
            <a:r>
              <a:rPr lang="en-US" sz="2400" dirty="0" smtClean="0"/>
              <a:t>Synchronous and Body Diode rectification only</a:t>
            </a:r>
          </a:p>
          <a:p>
            <a:r>
              <a:rPr lang="en-US" sz="2400" dirty="0" smtClean="0"/>
              <a:t>Signal reference via power ground</a:t>
            </a:r>
          </a:p>
        </p:txBody>
      </p:sp>
      <p:pic>
        <p:nvPicPr>
          <p:cNvPr id="28675" name="Picture 3" descr="D:\My Pictures 2\Phone Photos\Evo\IMAG12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114800"/>
            <a:ext cx="2438400" cy="18288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 descr="D:\My Pictures 2\Phone Photos\Evo\IMAG1224.jpg"/>
          <p:cNvPicPr>
            <a:picLocks noChangeAspect="1" noChangeArrowheads="1"/>
          </p:cNvPicPr>
          <p:nvPr/>
        </p:nvPicPr>
        <p:blipFill>
          <a:blip r:embed="rId3" cstate="print"/>
          <a:srcRect r="11097"/>
          <a:stretch>
            <a:fillRect/>
          </a:stretch>
        </p:blipFill>
        <p:spPr bwMode="auto">
          <a:xfrm>
            <a:off x="5638800" y="1600200"/>
            <a:ext cx="2980731" cy="2514600"/>
          </a:xfrm>
          <a:prstGeom prst="rect">
            <a:avLst/>
          </a:prstGeom>
          <a:noFill/>
        </p:spPr>
      </p:pic>
      <p:pic>
        <p:nvPicPr>
          <p:cNvPr id="29699" name="Picture 3" descr="D:\My Pictures 2\Phone Photos\Evo\IMAG13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581400"/>
            <a:ext cx="3352799" cy="2514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1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3886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Positives</a:t>
            </a:r>
          </a:p>
          <a:p>
            <a:pPr lvl="1"/>
            <a:r>
              <a:rPr lang="en-US" dirty="0" smtClean="0"/>
              <a:t>Functional, cool operation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Excessive signal reference movement</a:t>
            </a:r>
          </a:p>
          <a:p>
            <a:pPr lvl="1"/>
            <a:r>
              <a:rPr lang="en-US" dirty="0" smtClean="0"/>
              <a:t>High frequency winding ‘ringing’ (LC oscillation)</a:t>
            </a:r>
          </a:p>
          <a:p>
            <a:pPr lvl="1"/>
            <a:r>
              <a:rPr lang="en-US" dirty="0" smtClean="0"/>
              <a:t>Noise on input </a:t>
            </a:r>
            <a:r>
              <a:rPr lang="en-US" dirty="0" smtClean="0"/>
              <a:t>signals…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G:\ChalkBot_scope\HBridge_debugging_with_love\scope_1.png"/>
          <p:cNvPicPr>
            <a:picLocks noChangeAspect="1" noChangeArrowheads="1"/>
          </p:cNvPicPr>
          <p:nvPr/>
        </p:nvPicPr>
        <p:blipFill>
          <a:blip r:embed="rId3" cstate="print"/>
          <a:srcRect r="1563" b="12500"/>
          <a:stretch>
            <a:fillRect/>
          </a:stretch>
        </p:blipFill>
        <p:spPr bwMode="auto">
          <a:xfrm>
            <a:off x="228600" y="1437904"/>
            <a:ext cx="6872844" cy="458189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1</a:t>
            </a:r>
            <a:endParaRPr lang="en-US" baseline="-250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188073" y="1905000"/>
          <a:ext cx="172732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1"/>
                <a:gridCol w="1225886"/>
              </a:tblGrid>
              <a:tr h="365196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r>
                        <a:rPr lang="en-US" baseline="0" dirty="0" smtClean="0"/>
                        <a:t> Legend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M+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FF1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FF2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Reset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PWMH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PWML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</a:t>
                      </a:r>
                      <a:endParaRPr lang="en-US" dirty="0"/>
                    </a:p>
                  </a:txBody>
                  <a:tcPr/>
                </a:tc>
              </a:tr>
              <a:tr h="3651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6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Phase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2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1"/>
            <a:ext cx="3581400" cy="2819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‘Separate’ power and logic grounds.</a:t>
            </a:r>
          </a:p>
          <a:p>
            <a:r>
              <a:rPr lang="en-US" sz="2400" dirty="0" smtClean="0"/>
              <a:t>N-FET support circuitry</a:t>
            </a:r>
          </a:p>
          <a:p>
            <a:pPr lvl="1"/>
            <a:r>
              <a:rPr lang="en-US" sz="2000" dirty="0" smtClean="0"/>
              <a:t>R</a:t>
            </a:r>
            <a:r>
              <a:rPr lang="en-US" sz="2000" baseline="-25000" dirty="0" smtClean="0"/>
              <a:t>G</a:t>
            </a:r>
            <a:r>
              <a:rPr lang="en-US" sz="2000" dirty="0" smtClean="0"/>
              <a:t> slew rate control</a:t>
            </a:r>
          </a:p>
          <a:p>
            <a:pPr lvl="1"/>
            <a:r>
              <a:rPr lang="en-US" sz="2000" dirty="0" smtClean="0"/>
              <a:t>C</a:t>
            </a:r>
            <a:r>
              <a:rPr lang="en-US" sz="2000" baseline="-25000" dirty="0" smtClean="0"/>
              <a:t>DS</a:t>
            </a:r>
            <a:r>
              <a:rPr lang="en-US" sz="2000" dirty="0" smtClean="0"/>
              <a:t> reduce ring frequency</a:t>
            </a:r>
          </a:p>
          <a:p>
            <a:pPr lvl="1"/>
            <a:r>
              <a:rPr lang="en-US" sz="2000" dirty="0" smtClean="0"/>
              <a:t>External DS diode rectification supplement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1295399"/>
            <a:ext cx="5105399" cy="48006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4038601" y="1504767"/>
          <a:ext cx="4800600" cy="4362633"/>
        </p:xfrm>
        <a:graphic>
          <a:graphicData uri="http://schemas.openxmlformats.org/presentationml/2006/ole">
            <p:oleObj spid="_x0000_s30723" name="Visio" r:id="rId4" imgW="7825621" imgH="7111246" progId="Visio.Drawing.11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55933" y="4415843"/>
            <a:ext cx="3330268" cy="1379116"/>
            <a:chOff x="685800" y="4571999"/>
            <a:chExt cx="2944109" cy="1219202"/>
          </a:xfrm>
        </p:grpSpPr>
        <p:sp>
          <p:nvSpPr>
            <p:cNvPr id="12" name="Rectangle 11"/>
            <p:cNvSpPr/>
            <p:nvPr/>
          </p:nvSpPr>
          <p:spPr>
            <a:xfrm>
              <a:off x="685800" y="4572000"/>
              <a:ext cx="2895599" cy="121920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724" name="Object 4"/>
            <p:cNvGraphicFramePr>
              <a:graphicFrameLocks noChangeAspect="1"/>
            </p:cNvGraphicFramePr>
            <p:nvPr/>
          </p:nvGraphicFramePr>
          <p:xfrm>
            <a:off x="838200" y="4571999"/>
            <a:ext cx="2791709" cy="1219200"/>
          </p:xfrm>
          <a:graphic>
            <a:graphicData uri="http://schemas.openxmlformats.org/presentationml/2006/ole">
              <p:oleObj spid="_x0000_s30724" name="Visio" r:id="rId5" imgW="1530548" imgH="668655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D:\My Pictures 2\Phone Photos\Evo\IMAG16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447800"/>
            <a:ext cx="3942080" cy="2956560"/>
          </a:xfrm>
          <a:prstGeom prst="rect">
            <a:avLst/>
          </a:prstGeom>
          <a:noFill/>
        </p:spPr>
      </p:pic>
      <p:pic>
        <p:nvPicPr>
          <p:cNvPr id="31751" name="Picture 7" descr="D:\My Pictures 2\Phone Photos\Evo\IMAG1719.jpg"/>
          <p:cNvPicPr>
            <a:picLocks noChangeAspect="1" noChangeArrowheads="1"/>
          </p:cNvPicPr>
          <p:nvPr/>
        </p:nvPicPr>
        <p:blipFill>
          <a:blip r:embed="rId4" cstate="print"/>
          <a:srcRect t="38603"/>
          <a:stretch>
            <a:fillRect/>
          </a:stretch>
        </p:blipFill>
        <p:spPr bwMode="auto">
          <a:xfrm>
            <a:off x="4495800" y="3990041"/>
            <a:ext cx="3261360" cy="266983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2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1"/>
            <a:ext cx="3581400" cy="2819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Late PCB arrival</a:t>
            </a:r>
            <a:endParaRPr lang="en-US" sz="2400" dirty="0" smtClean="0"/>
          </a:p>
          <a:p>
            <a:r>
              <a:rPr lang="en-US" sz="2400" dirty="0" smtClean="0"/>
              <a:t>Assembled, but little test time.</a:t>
            </a:r>
            <a:endParaRPr lang="en-US" sz="2000" dirty="0" smtClean="0"/>
          </a:p>
        </p:txBody>
      </p:sp>
      <p:pic>
        <p:nvPicPr>
          <p:cNvPr id="31750" name="Picture 6" descr="D:\My Pictures 2\Phone Photos\Evo\IMAG1687.jpg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609600" y="2895600"/>
            <a:ext cx="3992880" cy="2994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1749" name="Picture 5" descr="D:\My Pictures 2\Phone Photos\Evo\IMAG1693.jpg"/>
          <p:cNvPicPr>
            <a:picLocks noChangeAspect="1" noChangeArrowheads="1"/>
          </p:cNvPicPr>
          <p:nvPr/>
        </p:nvPicPr>
        <p:blipFill>
          <a:blip r:embed="rId6" cstate="print"/>
          <a:srcRect l="18382" t="14706" r="15441" b="19118"/>
          <a:stretch>
            <a:fillRect/>
          </a:stretch>
        </p:blipFill>
        <p:spPr bwMode="auto">
          <a:xfrm>
            <a:off x="7416800" y="3429000"/>
            <a:ext cx="1422400" cy="10668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3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3581400" cy="4648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Backup in light of Realization 2 PCB delay</a:t>
            </a:r>
          </a:p>
          <a:p>
            <a:r>
              <a:rPr lang="en-US" sz="2400" dirty="0" smtClean="0"/>
              <a:t>Highly integrated Allegro A3941 difficult to debug</a:t>
            </a:r>
          </a:p>
          <a:p>
            <a:r>
              <a:rPr lang="en-US" sz="2400" dirty="0" smtClean="0"/>
              <a:t>Mixed P and N FET power bridge topology</a:t>
            </a:r>
          </a:p>
          <a:p>
            <a:r>
              <a:rPr lang="en-US" sz="2400" dirty="0" smtClean="0"/>
              <a:t>Use of high side P-FETs enables use of ‘low-side’ drives for high side use</a:t>
            </a:r>
          </a:p>
          <a:p>
            <a:r>
              <a:rPr lang="en-US" sz="2400" dirty="0" smtClean="0"/>
              <a:t>No need for integrated charge pump/bootstrap voltage boost controller</a:t>
            </a:r>
            <a:endParaRPr lang="en-US" sz="2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733800" y="1752600"/>
            <a:ext cx="5257799" cy="3810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939540" y="1905000"/>
          <a:ext cx="4895848" cy="3464726"/>
        </p:xfrm>
        <a:graphic>
          <a:graphicData uri="http://schemas.openxmlformats.org/presentationml/2006/ole">
            <p:oleObj spid="_x0000_s32772" name="Visio" r:id="rId4" imgW="8797171" imgH="6225421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Control\H-Bridge Realization 3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0" y="1600200"/>
            <a:ext cx="35814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Evaluated using drive motors on </a:t>
            </a:r>
            <a:r>
              <a:rPr lang="en-US" sz="2400" dirty="0" err="1" smtClean="0"/>
              <a:t>ChalkBot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P-FET high side significantly less efficient</a:t>
            </a:r>
            <a:endParaRPr lang="en-US" sz="2000" dirty="0" smtClean="0"/>
          </a:p>
        </p:txBody>
      </p:sp>
      <p:pic>
        <p:nvPicPr>
          <p:cNvPr id="33798" name="Picture 6" descr="D:\My Pictures 2\Phone Photos\Evo\IMAG17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76400"/>
            <a:ext cx="2926080" cy="2194560"/>
          </a:xfrm>
          <a:prstGeom prst="rect">
            <a:avLst/>
          </a:prstGeom>
          <a:noFill/>
        </p:spPr>
      </p:pic>
      <p:pic>
        <p:nvPicPr>
          <p:cNvPr id="33796" name="Picture 4" descr="D:\My Pictures 2\Phone Photos\Evo\IMAG1732.jpg"/>
          <p:cNvPicPr>
            <a:picLocks noChangeAspect="1" noChangeArrowheads="1"/>
          </p:cNvPicPr>
          <p:nvPr/>
        </p:nvPicPr>
        <p:blipFill>
          <a:blip r:embed="rId4" cstate="print"/>
          <a:srcRect l="42704" t="24306" r="23963" b="31903"/>
          <a:stretch>
            <a:fillRect/>
          </a:stretch>
        </p:blipFill>
        <p:spPr bwMode="auto">
          <a:xfrm>
            <a:off x="2895600" y="1752600"/>
            <a:ext cx="2063088" cy="203275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3799" name="Picture 7" descr="D:\My Pictures 2\Phone Photos\Evo\IMAG1758.jpg"/>
          <p:cNvPicPr>
            <a:picLocks noChangeAspect="1" noChangeArrowheads="1"/>
          </p:cNvPicPr>
          <p:nvPr/>
        </p:nvPicPr>
        <p:blipFill>
          <a:blip r:embed="rId5" cstate="print">
            <a:lum bright="10000" contrast="10000"/>
          </a:blip>
          <a:srcRect l="40345" t="18825" r="36126" b="62874"/>
          <a:stretch>
            <a:fillRect/>
          </a:stretch>
        </p:blipFill>
        <p:spPr bwMode="auto">
          <a:xfrm>
            <a:off x="457200" y="3124200"/>
            <a:ext cx="3657600" cy="2133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3795" name="Picture 3" descr="D:\My Pictures 2\Phone Photos\Evo\IMAG1746.jpg"/>
          <p:cNvPicPr>
            <a:picLocks noChangeAspect="1" noChangeArrowheads="1"/>
          </p:cNvPicPr>
          <p:nvPr/>
        </p:nvPicPr>
        <p:blipFill>
          <a:blip r:embed="rId6" cstate="print">
            <a:lum bright="-10000"/>
          </a:blip>
          <a:srcRect l="14706" t="12255" r="22794" b="21569"/>
          <a:stretch>
            <a:fillRect/>
          </a:stretch>
        </p:blipFill>
        <p:spPr bwMode="auto">
          <a:xfrm>
            <a:off x="3657600" y="3648636"/>
            <a:ext cx="3657600" cy="29045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D:\My Pictures 2\Phone Photos\Evo\IMAG1584.jpg"/>
          <p:cNvPicPr>
            <a:picLocks noChangeAspect="1" noChangeArrowheads="1"/>
          </p:cNvPicPr>
          <p:nvPr/>
        </p:nvPicPr>
        <p:blipFill>
          <a:blip r:embed="rId3" cstate="print"/>
          <a:srcRect l="4902"/>
          <a:stretch>
            <a:fillRect/>
          </a:stretch>
        </p:blipFill>
        <p:spPr bwMode="auto">
          <a:xfrm>
            <a:off x="3352800" y="2362200"/>
            <a:ext cx="2956560" cy="414528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</a:t>
            </a: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35814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Late change to LM4F232H5QD</a:t>
            </a:r>
          </a:p>
          <a:p>
            <a:r>
              <a:rPr lang="en-US" sz="2400" dirty="0" smtClean="0"/>
              <a:t>Exceeds all hardware requirements</a:t>
            </a:r>
          </a:p>
          <a:p>
            <a:r>
              <a:rPr lang="en-US" sz="2400" dirty="0" smtClean="0"/>
              <a:t>3.3v logic</a:t>
            </a:r>
          </a:p>
          <a:p>
            <a:r>
              <a:rPr lang="en-US" sz="2400" dirty="0" smtClean="0"/>
              <a:t>USBH/D/OTG</a:t>
            </a:r>
          </a:p>
          <a:p>
            <a:r>
              <a:rPr lang="en-US" sz="2400" dirty="0" smtClean="0"/>
              <a:t>A1 revision</a:t>
            </a:r>
          </a:p>
        </p:txBody>
      </p:sp>
      <p:pic>
        <p:nvPicPr>
          <p:cNvPr id="34819" name="Picture 3" descr="D:\My Pictures 2\Phone Photos\Evo\IMAG14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417320"/>
            <a:ext cx="3108960" cy="414528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" y="4572000"/>
          <a:ext cx="4343400" cy="17922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85011"/>
                <a:gridCol w="1658389"/>
              </a:tblGrid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Peripheral Type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Channels Required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GPIO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17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ADC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2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PWM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Quadrature Encoder Interface (QEI)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Input Capture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4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30000"/>
                        <a:t>2</a:t>
                      </a:r>
                      <a:r>
                        <a:rPr lang="en-US" sz="1400"/>
                        <a:t>C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USB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1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ChalkBot</a:t>
            </a:r>
            <a:r>
              <a:rPr lang="en-US" dirty="0" smtClean="0"/>
              <a:t> is a semi-autonomous chalk drawing system.</a:t>
            </a:r>
          </a:p>
          <a:p>
            <a:r>
              <a:rPr lang="en-US" dirty="0" smtClean="0"/>
              <a:t>Produces vector graphics.</a:t>
            </a:r>
          </a:p>
          <a:p>
            <a:r>
              <a:rPr lang="en-US" dirty="0" smtClean="0"/>
              <a:t>Uses common, off the shelf sidewalk chalk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Large project, divided into three sections:</a:t>
            </a:r>
          </a:p>
          <a:p>
            <a:pPr lvl="1"/>
            <a:r>
              <a:rPr lang="en-US" dirty="0" smtClean="0"/>
              <a:t>Mechanics</a:t>
            </a:r>
          </a:p>
          <a:p>
            <a:pPr lvl="1"/>
            <a:r>
              <a:rPr lang="en-US" dirty="0" smtClean="0"/>
              <a:t>Electronics</a:t>
            </a:r>
          </a:p>
          <a:p>
            <a:pPr lvl="1"/>
            <a:r>
              <a:rPr lang="en-US" dirty="0" smtClean="0"/>
              <a:t>Software</a:t>
            </a:r>
            <a:endParaRPr lang="en-US" dirty="0" smtClean="0"/>
          </a:p>
        </p:txBody>
      </p:sp>
      <p:pic>
        <p:nvPicPr>
          <p:cNvPr id="3074" name="Picture 2" descr="D:\My Pictures 2\Phone Photos\Evo\IMAG10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09800"/>
            <a:ext cx="4140201" cy="31051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90600" y="1447800"/>
            <a:ext cx="2819400" cy="5110560"/>
            <a:chOff x="533400" y="1447800"/>
            <a:chExt cx="2596662" cy="4706816"/>
          </a:xfrm>
        </p:grpSpPr>
        <p:pic>
          <p:nvPicPr>
            <p:cNvPr id="36872" name="Picture 8" descr="D:\My Pictures 2\Phone Photos\Evo\IMAG1758.jpg"/>
            <p:cNvPicPr>
              <a:picLocks noChangeAspect="1" noChangeArrowheads="1"/>
            </p:cNvPicPr>
            <p:nvPr/>
          </p:nvPicPr>
          <p:blipFill>
            <a:blip r:embed="rId3" cstate="print"/>
            <a:srcRect l="15252" t="3425" r="22247" b="23517"/>
            <a:stretch>
              <a:fillRect/>
            </a:stretch>
          </p:blipFill>
          <p:spPr bwMode="auto">
            <a:xfrm>
              <a:off x="1840523" y="5029200"/>
              <a:ext cx="1283677" cy="1125415"/>
            </a:xfrm>
            <a:prstGeom prst="rect">
              <a:avLst/>
            </a:prstGeom>
            <a:noFill/>
          </p:spPr>
        </p:pic>
        <p:pic>
          <p:nvPicPr>
            <p:cNvPr id="36866" name="Picture 2" descr="D:\My Pictures 2\Phone Photos\Evo\IMAG1634.jpg"/>
            <p:cNvPicPr>
              <a:picLocks noChangeAspect="1" noChangeArrowheads="1"/>
            </p:cNvPicPr>
            <p:nvPr/>
          </p:nvPicPr>
          <p:blipFill>
            <a:blip r:embed="rId4" cstate="print"/>
            <a:srcRect l="15819" t="29998" r="50847" b="28500"/>
            <a:stretch>
              <a:fillRect/>
            </a:stretch>
          </p:blipFill>
          <p:spPr bwMode="auto">
            <a:xfrm>
              <a:off x="533400" y="1447800"/>
              <a:ext cx="1305667" cy="1219200"/>
            </a:xfrm>
            <a:prstGeom prst="rect">
              <a:avLst/>
            </a:prstGeom>
            <a:noFill/>
          </p:spPr>
        </p:pic>
        <p:pic>
          <p:nvPicPr>
            <p:cNvPr id="36869" name="Picture 5" descr="E2 Optical Kit Encoder"/>
            <p:cNvPicPr>
              <a:picLocks noChangeAspect="1" noChangeArrowheads="1"/>
            </p:cNvPicPr>
            <p:nvPr/>
          </p:nvPicPr>
          <p:blipFill>
            <a:blip r:embed="rId5" cstate="print"/>
            <a:srcRect l="30294" t="15000" r="33550" b="17500"/>
            <a:stretch>
              <a:fillRect/>
            </a:stretch>
          </p:blipFill>
          <p:spPr bwMode="auto">
            <a:xfrm>
              <a:off x="533401" y="2667000"/>
              <a:ext cx="1295399" cy="1260388"/>
            </a:xfrm>
            <a:prstGeom prst="rect">
              <a:avLst/>
            </a:prstGeom>
            <a:noFill/>
          </p:spPr>
        </p:pic>
        <p:pic>
          <p:nvPicPr>
            <p:cNvPr id="36870" name="Picture 6" descr="D:\My Pictures 2\Phone Photos\Evo\IMAG1747.jpg"/>
            <p:cNvPicPr>
              <a:picLocks noChangeAspect="1" noChangeArrowheads="1"/>
            </p:cNvPicPr>
            <p:nvPr/>
          </p:nvPicPr>
          <p:blipFill>
            <a:blip r:embed="rId6" cstate="print">
              <a:lum bright="10000"/>
            </a:blip>
            <a:srcRect l="58535" t="13399" r="35293" b="78758"/>
            <a:stretch>
              <a:fillRect/>
            </a:stretch>
          </p:blipFill>
          <p:spPr bwMode="auto">
            <a:xfrm>
              <a:off x="1828800" y="2667000"/>
              <a:ext cx="1295400" cy="1234867"/>
            </a:xfrm>
            <a:prstGeom prst="rect">
              <a:avLst/>
            </a:prstGeom>
            <a:noFill/>
          </p:spPr>
        </p:pic>
        <p:pic>
          <p:nvPicPr>
            <p:cNvPr id="12" name="Picture 11" descr="http://www.parallax.com/Portals/0/Images/Prod/2/280/28015-L.jpg"/>
            <p:cNvPicPr/>
            <p:nvPr/>
          </p:nvPicPr>
          <p:blipFill>
            <a:blip r:embed="rId7" cstate="print"/>
            <a:srcRect l="10078" t="14710" r="8041" b="10157"/>
            <a:stretch>
              <a:fillRect/>
            </a:stretch>
          </p:blipFill>
          <p:spPr bwMode="auto">
            <a:xfrm>
              <a:off x="533400" y="3886200"/>
              <a:ext cx="1307123" cy="1169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1" name="Picture 7" descr="D:\My Pictures 2\Phone Photos\Evo\IMAG1637.jpg"/>
            <p:cNvPicPr>
              <a:picLocks noChangeAspect="1" noChangeArrowheads="1"/>
            </p:cNvPicPr>
            <p:nvPr/>
          </p:nvPicPr>
          <p:blipFill>
            <a:blip r:embed="rId8" cstate="print"/>
            <a:srcRect l="12745" t="44771" r="73529" b="38889"/>
            <a:stretch>
              <a:fillRect/>
            </a:stretch>
          </p:blipFill>
          <p:spPr bwMode="auto">
            <a:xfrm>
              <a:off x="1828800" y="3886199"/>
              <a:ext cx="1301262" cy="1161843"/>
            </a:xfrm>
            <a:prstGeom prst="rect">
              <a:avLst/>
            </a:prstGeom>
            <a:noFill/>
          </p:spPr>
        </p:pic>
        <p:pic>
          <p:nvPicPr>
            <p:cNvPr id="15" name="Picture 14" descr="F:\DCIM\100MEDIA\IMAG1052.jpg"/>
            <p:cNvPicPr/>
            <p:nvPr/>
          </p:nvPicPr>
          <p:blipFill>
            <a:blip r:embed="rId9" cstate="print"/>
            <a:srcRect l="23503" t="1164" b="12533"/>
            <a:stretch>
              <a:fillRect/>
            </a:stretch>
          </p:blipFill>
          <p:spPr bwMode="auto">
            <a:xfrm>
              <a:off x="533402" y="5052648"/>
              <a:ext cx="1298748" cy="110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" descr="D:\My Pictures 2\Phone Photos\Evo\IMAG1052.jpg"/>
            <p:cNvPicPr>
              <a:picLocks noChangeAspect="1" noChangeArrowheads="1"/>
            </p:cNvPicPr>
            <p:nvPr/>
          </p:nvPicPr>
          <p:blipFill>
            <a:blip r:embed="rId10" cstate="print"/>
            <a:srcRect l="54167" t="40571" r="14250" b="19647"/>
            <a:stretch>
              <a:fillRect/>
            </a:stretch>
          </p:blipFill>
          <p:spPr bwMode="auto">
            <a:xfrm>
              <a:off x="1828800" y="1447800"/>
              <a:ext cx="1290553" cy="12192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</a:t>
            </a:r>
            <a:r>
              <a:rPr lang="en-US" dirty="0" smtClean="0"/>
              <a:t>Control\</a:t>
            </a:r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0" y="1600200"/>
            <a:ext cx="441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Application </a:t>
            </a:r>
            <a:r>
              <a:rPr lang="en-US" sz="2400" dirty="0" err="1" smtClean="0"/>
              <a:t>Funcitons</a:t>
            </a:r>
            <a:endParaRPr lang="en-US" sz="2400" dirty="0" smtClean="0"/>
          </a:p>
          <a:p>
            <a:pPr lvl="1"/>
            <a:r>
              <a:rPr lang="en-US" sz="2000" dirty="0" smtClean="0"/>
              <a:t>Drive motor control</a:t>
            </a:r>
          </a:p>
          <a:p>
            <a:pPr lvl="1"/>
            <a:r>
              <a:rPr lang="en-US" sz="2000" dirty="0" smtClean="0"/>
              <a:t>Servo-motor control</a:t>
            </a:r>
          </a:p>
          <a:p>
            <a:pPr lvl="1"/>
            <a:r>
              <a:rPr lang="en-US" sz="2000" dirty="0" smtClean="0"/>
              <a:t>Quadrature Encoder Interface (QEI)</a:t>
            </a:r>
          </a:p>
          <a:p>
            <a:pPr lvl="1"/>
            <a:r>
              <a:rPr lang="en-US" sz="2000" dirty="0" smtClean="0"/>
              <a:t>Inertial Measurement Unit (IMU) Interface</a:t>
            </a:r>
          </a:p>
          <a:p>
            <a:pPr lvl="1"/>
            <a:r>
              <a:rPr lang="en-US" sz="2000" dirty="0" smtClean="0"/>
              <a:t>Ultrasonic Sensor Interface</a:t>
            </a:r>
          </a:p>
          <a:p>
            <a:pPr lvl="1"/>
            <a:r>
              <a:rPr lang="en-US" sz="2000" dirty="0" smtClean="0"/>
              <a:t>Accessory Drive</a:t>
            </a:r>
          </a:p>
          <a:p>
            <a:pPr lvl="1"/>
            <a:r>
              <a:rPr lang="en-US" sz="2000" dirty="0" smtClean="0"/>
              <a:t>Chalk Mechanism Automation</a:t>
            </a:r>
          </a:p>
          <a:p>
            <a:pPr lvl="1"/>
            <a:r>
              <a:rPr lang="en-US" sz="2000" dirty="0" smtClean="0"/>
              <a:t>Feedback Motion Control</a:t>
            </a:r>
          </a:p>
          <a:p>
            <a:pPr lvl="1"/>
            <a:r>
              <a:rPr lang="en-US" sz="2000" dirty="0" smtClean="0"/>
              <a:t>USB Communications to Pandaboard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886200"/>
            <a:ext cx="609600" cy="228600"/>
          </a:xfrm>
        </p:spPr>
        <p:txBody>
          <a:bodyPr anchor="b" anchorCtr="0">
            <a:normAutofit fontScale="92500"/>
          </a:bodyPr>
          <a:lstStyle/>
          <a:p>
            <a:pPr algn="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US Digital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61646" y="5093677"/>
            <a:ext cx="838200" cy="304800"/>
          </a:xfrm>
        </p:spPr>
        <p:txBody>
          <a:bodyPr anchor="b" anchorCtr="0">
            <a:normAutofit/>
          </a:bodyPr>
          <a:lstStyle/>
          <a:p>
            <a:pPr algn="r"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Parallax, Inc.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6874" name="Picture 10" descr="Hom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05400" y="5562600"/>
            <a:ext cx="3276600" cy="80710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02864" y="1752600"/>
            <a:ext cx="5888735" cy="42672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2895600" cy="4648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Regulated (5V) power consumers</a:t>
            </a:r>
          </a:p>
          <a:p>
            <a:pPr lvl="1"/>
            <a:r>
              <a:rPr lang="en-US" sz="2000" dirty="0" smtClean="0"/>
              <a:t>Servo-motors</a:t>
            </a:r>
          </a:p>
          <a:p>
            <a:pPr lvl="1"/>
            <a:r>
              <a:rPr lang="en-US" sz="2000" dirty="0" smtClean="0"/>
              <a:t>Pandaboard</a:t>
            </a:r>
          </a:p>
          <a:p>
            <a:pPr lvl="1"/>
            <a:r>
              <a:rPr lang="en-US" sz="2000" dirty="0" smtClean="0"/>
              <a:t>LM4F board</a:t>
            </a:r>
          </a:p>
          <a:p>
            <a:pPr lvl="1"/>
            <a:r>
              <a:rPr lang="en-US" sz="2000" dirty="0" smtClean="0"/>
              <a:t>Carrier board</a:t>
            </a:r>
          </a:p>
          <a:p>
            <a:r>
              <a:rPr lang="en-US" sz="2400" dirty="0" smtClean="0"/>
              <a:t>Load handled by two independent switchmode supplies.</a:t>
            </a:r>
          </a:p>
          <a:p>
            <a:r>
              <a:rPr lang="en-US" sz="2400" dirty="0" smtClean="0"/>
              <a:t>Controller selection: On Semiconductor NCP3155A</a:t>
            </a:r>
          </a:p>
        </p:txBody>
      </p:sp>
      <p:graphicFrame>
        <p:nvGraphicFramePr>
          <p:cNvPr id="60417" name="Object 1"/>
          <p:cNvGraphicFramePr>
            <a:graphicFrameLocks noChangeAspect="1"/>
          </p:cNvGraphicFramePr>
          <p:nvPr/>
        </p:nvGraphicFramePr>
        <p:xfrm>
          <a:off x="3200400" y="2211388"/>
          <a:ext cx="5624603" cy="3275012"/>
        </p:xfrm>
        <a:graphic>
          <a:graphicData uri="http://schemas.openxmlformats.org/presentationml/2006/ole">
            <p:oleObj spid="_x0000_s60417" name="Visio" r:id="rId4" imgW="4583787" imgH="2668905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D:\My Pictures 2\Phone Photos\Evo\IMAG13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981200"/>
            <a:ext cx="2468880" cy="1851660"/>
          </a:xfrm>
          <a:prstGeom prst="rect">
            <a:avLst/>
          </a:prstGeom>
          <a:noFill/>
        </p:spPr>
      </p:pic>
      <p:pic>
        <p:nvPicPr>
          <p:cNvPr id="61444" name="Picture 4" descr="D:\My Pictures 2\Phone Photos\Evo\IMAG172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3242734" cy="243205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Reasoning for selection</a:t>
            </a:r>
          </a:p>
          <a:p>
            <a:pPr lvl="1"/>
            <a:r>
              <a:rPr lang="en-US" sz="2000" dirty="0" smtClean="0"/>
              <a:t>Efficiency</a:t>
            </a:r>
          </a:p>
          <a:p>
            <a:pPr lvl="1"/>
            <a:r>
              <a:rPr lang="en-US" sz="2000" dirty="0" smtClean="0"/>
              <a:t>Low external part count</a:t>
            </a:r>
          </a:p>
          <a:p>
            <a:pPr lvl="1"/>
            <a:r>
              <a:rPr lang="en-US" sz="2000" dirty="0" smtClean="0"/>
              <a:t>High power capability</a:t>
            </a:r>
          </a:p>
          <a:p>
            <a:pPr lvl="1"/>
            <a:r>
              <a:rPr lang="en-US" sz="2000" dirty="0" smtClean="0"/>
              <a:t>Moderate switching frequency</a:t>
            </a:r>
          </a:p>
          <a:p>
            <a:r>
              <a:rPr lang="en-US" dirty="0" smtClean="0"/>
              <a:t>Additional Board Features</a:t>
            </a:r>
          </a:p>
          <a:p>
            <a:pPr lvl="1"/>
            <a:r>
              <a:rPr lang="en-US" dirty="0" smtClean="0"/>
              <a:t>High side enable switch</a:t>
            </a:r>
          </a:p>
          <a:p>
            <a:pPr lvl="1"/>
            <a:r>
              <a:rPr lang="en-US" dirty="0" smtClean="0"/>
              <a:t>Temperature Sensing</a:t>
            </a:r>
          </a:p>
          <a:p>
            <a:pPr lvl="1"/>
            <a:r>
              <a:rPr lang="en-US" dirty="0" smtClean="0"/>
              <a:t>Power monitoring (TI INA226)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1600200"/>
          <a:ext cx="2286000" cy="15567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05"/>
                <a:gridCol w="1381095"/>
              </a:tblGrid>
              <a:tr h="17018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Design Parameters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IN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9v-16v, nom. 12v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IN_RIPPLE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300mV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OUT_RIPPLE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50mV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1.5A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F</a:t>
                      </a:r>
                      <a:r>
                        <a:rPr lang="en-US" sz="1400" baseline="-25000"/>
                        <a:t>SW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500kHz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14600" y="4114800"/>
          <a:ext cx="2514601" cy="24643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43000"/>
                <a:gridCol w="563336"/>
                <a:gridCol w="808265"/>
              </a:tblGrid>
              <a:tr h="170180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Values as built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18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General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IN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</a:t>
                      </a:r>
                      <a:r>
                        <a:rPr lang="en-US" sz="1400" baseline="-25000"/>
                        <a:t>OUT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22μH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SET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∞Ω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BST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0.1μF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Compensation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C1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165pF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0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C1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178kΩ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C</a:t>
                      </a:r>
                      <a:r>
                        <a:rPr lang="en-US" sz="1400" baseline="-25000"/>
                        <a:t>C2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3.6pF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Feedback Sense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</a:t>
                      </a:r>
                      <a:r>
                        <a:rPr lang="en-US" sz="1400" baseline="-25000"/>
                        <a:t>HIGH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19.6kΩ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LOW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3.74kΩ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35052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Ripple Test (scope)</a:t>
            </a:r>
          </a:p>
          <a:p>
            <a:pPr lvl="1"/>
            <a:r>
              <a:rPr lang="en-US" sz="2000" dirty="0" smtClean="0"/>
              <a:t>POUT 	≈ 6.9W</a:t>
            </a:r>
          </a:p>
          <a:p>
            <a:pPr lvl="1"/>
            <a:r>
              <a:rPr lang="en-US" sz="2000" dirty="0" smtClean="0"/>
              <a:t>V</a:t>
            </a:r>
            <a:r>
              <a:rPr lang="en-US" sz="2000" baseline="-25000" dirty="0" smtClean="0"/>
              <a:t>PP_RIPPLE</a:t>
            </a:r>
            <a:r>
              <a:rPr lang="en-US" sz="2000" dirty="0" smtClean="0"/>
              <a:t>  	≈ 265mV,</a:t>
            </a:r>
          </a:p>
          <a:p>
            <a:pPr lvl="1"/>
            <a:r>
              <a:rPr lang="en-US" sz="2000" dirty="0" smtClean="0"/>
              <a:t>F</a:t>
            </a:r>
            <a:r>
              <a:rPr lang="en-US" sz="2000" baseline="-25000" dirty="0" smtClean="0"/>
              <a:t>SW</a:t>
            </a:r>
            <a:r>
              <a:rPr lang="en-US" sz="2000" dirty="0" smtClean="0"/>
              <a:t> 	≈ 510.20kHz</a:t>
            </a:r>
          </a:p>
          <a:p>
            <a:r>
              <a:rPr lang="en-US" sz="2400" dirty="0" smtClean="0"/>
              <a:t>Efficiency test data</a:t>
            </a:r>
          </a:p>
          <a:p>
            <a:pPr lvl="1"/>
            <a:r>
              <a:rPr lang="en-US" sz="2000" dirty="0" smtClean="0"/>
              <a:t>Uses load resistance value for current calculation, possible inaccuracy.</a:t>
            </a:r>
          </a:p>
        </p:txBody>
      </p:sp>
      <p:pic>
        <p:nvPicPr>
          <p:cNvPr id="7" name="Picture 6" descr="G:\ChalkBot_scope\PSU_debugging\scope_10.png"/>
          <p:cNvPicPr/>
          <p:nvPr/>
        </p:nvPicPr>
        <p:blipFill>
          <a:blip r:embed="rId3" cstate="print"/>
          <a:srcRect b="9270"/>
          <a:stretch>
            <a:fillRect/>
          </a:stretch>
        </p:blipFill>
        <p:spPr bwMode="auto">
          <a:xfrm>
            <a:off x="3505200" y="1371600"/>
            <a:ext cx="5453212" cy="37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391400" y="1676400"/>
          <a:ext cx="142252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58"/>
                <a:gridCol w="1009569"/>
              </a:tblGrid>
              <a:tr h="30480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Signal</a:t>
                      </a:r>
                      <a:r>
                        <a:rPr lang="en-US" sz="1600" baseline="0" dirty="0" smtClean="0"/>
                        <a:t> Legend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</a:t>
                      </a:r>
                      <a:endParaRPr lang="en-US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rgbClr val="00B050"/>
                          </a:solidFill>
                        </a:rPr>
                        <a:t>OUT</a:t>
                      </a:r>
                      <a:endParaRPr lang="en-US" sz="1600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38200" y="4648200"/>
          <a:ext cx="4017645" cy="19092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39215"/>
                <a:gridCol w="1339215"/>
                <a:gridCol w="1339215"/>
              </a:tblGrid>
              <a:tr h="15748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Cambria"/>
                          <a:ea typeface="Times New Roman"/>
                          <a:cs typeface="Times New Roman"/>
                        </a:rPr>
                        <a:t>Efficiency</a:t>
                      </a:r>
                      <a:r>
                        <a:rPr lang="en-US" sz="1400" baseline="0" dirty="0" smtClean="0">
                          <a:latin typeface="Cambria"/>
                          <a:ea typeface="Times New Roman"/>
                          <a:cs typeface="Times New Roman"/>
                        </a:rPr>
                        <a:t> Test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8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Input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V</a:t>
                      </a:r>
                      <a:r>
                        <a:rPr lang="en-US" sz="1400" baseline="-25000" dirty="0"/>
                        <a:t>IN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15V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IN_AVG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0.438A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5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IN_AVG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6.57W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Output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V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5V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1.25A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OUT_APPROX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6.25W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Efficiency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P</a:t>
                      </a:r>
                      <a:r>
                        <a:rPr lang="en-US" sz="1400" baseline="-25000"/>
                        <a:t>DISSIPATION_APPROX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0.32W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75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%</a:t>
                      </a:r>
                      <a:r>
                        <a:rPr lang="en-US" sz="1400" baseline="-25000"/>
                        <a:t>EFFICIENCY</a:t>
                      </a:r>
                      <a:endParaRPr lang="en-US" sz="140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95%</a:t>
                      </a:r>
                      <a:endParaRPr lang="en-US" sz="1400" dirty="0"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200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INA226 (power sensor)</a:t>
            </a:r>
          </a:p>
          <a:p>
            <a:pPr lvl="1"/>
            <a:r>
              <a:rPr lang="en-US" sz="2000" dirty="0" smtClean="0"/>
              <a:t>Shunt voltage monitoring tested to be within 1% of reading on Agilent MSO6012A.</a:t>
            </a:r>
          </a:p>
          <a:p>
            <a:r>
              <a:rPr lang="en-US" sz="2400" dirty="0" smtClean="0"/>
              <a:t>Voltage droop</a:t>
            </a:r>
          </a:p>
          <a:p>
            <a:pPr lvl="1"/>
            <a:r>
              <a:rPr lang="en-US" sz="2000" dirty="0" smtClean="0"/>
              <a:t>Additional 2.2</a:t>
            </a:r>
            <a:r>
              <a:rPr lang="el-GR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f ceramic output capacitance installed.</a:t>
            </a:r>
          </a:p>
          <a:p>
            <a:pPr lvl="1"/>
            <a:r>
              <a:rPr lang="en-US" sz="2000" dirty="0" smtClean="0"/>
              <a:t>Idle: V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4.94V</a:t>
            </a:r>
          </a:p>
          <a:p>
            <a:pPr lvl="1"/>
            <a:r>
              <a:rPr lang="en-US" sz="2000" dirty="0" smtClean="0"/>
              <a:t>I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1.2A, V</a:t>
            </a:r>
            <a:r>
              <a:rPr lang="en-US" sz="2000" baseline="-25000" dirty="0" smtClean="0"/>
              <a:t>OUT</a:t>
            </a:r>
            <a:r>
              <a:rPr lang="en-US" sz="2000" dirty="0" smtClean="0"/>
              <a:t> ≈ 4.85V</a:t>
            </a:r>
            <a:endParaRPr lang="en-US" sz="2000" dirty="0" smtClean="0"/>
          </a:p>
          <a:p>
            <a:r>
              <a:rPr lang="en-US" sz="2400" dirty="0" smtClean="0"/>
              <a:t>Additional test results in tables at right.</a:t>
            </a: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57600" y="1447800"/>
          <a:ext cx="5257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668137"/>
                <a:gridCol w="1837063"/>
              </a:tblGrid>
              <a:tr h="317500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Temperature Monitor</a:t>
                      </a:r>
                      <a:r>
                        <a:rPr lang="en-US" sz="1400" baseline="0" dirty="0" smtClean="0"/>
                        <a:t> Testing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Condition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Absolute</a:t>
                      </a:r>
                      <a:r>
                        <a:rPr lang="en-US" sz="1400" baseline="0" dirty="0" smtClean="0"/>
                        <a:t> Temp.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Temp. Rise over Amb.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Ambient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Supply Idle (no load)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IOUT</a:t>
                      </a:r>
                      <a:r>
                        <a:rPr lang="en-US" sz="1400" baseline="0" dirty="0" smtClean="0"/>
                        <a:t> = 1A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28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IOUT = 1.2A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r>
                        <a:rPr lang="en-US" sz="1400" dirty="0" smtClean="0"/>
                        <a:t>°C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657600" y="3581400"/>
          <a:ext cx="5257800" cy="22555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693811"/>
                <a:gridCol w="2563989"/>
              </a:tblGrid>
              <a:tr h="260178"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Overcurrent</a:t>
                      </a:r>
                      <a:r>
                        <a:rPr lang="en-US" sz="1400" baseline="0" dirty="0" smtClean="0"/>
                        <a:t> alert via INA226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Worst Case Time</a:t>
                      </a:r>
                      <a:endParaRPr lang="en-US" sz="1400" dirty="0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Alert pin asserted by INA226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1.1ms</a:t>
                      </a:r>
                      <a:endParaRPr lang="en-US" sz="1400" dirty="0"/>
                    </a:p>
                  </a:txBody>
                  <a:tcPr/>
                </a:tc>
              </a:tr>
              <a:tr h="4423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Alert pin detected by power monitor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100ns</a:t>
                      </a:r>
                      <a:endParaRPr lang="en-US" sz="1400" dirty="0"/>
                    </a:p>
                  </a:txBody>
                  <a:tcPr/>
                </a:tc>
              </a:tr>
              <a:tr h="4423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Power</a:t>
                      </a:r>
                      <a:r>
                        <a:rPr lang="en-US" sz="1400" baseline="0" dirty="0" smtClean="0"/>
                        <a:t> monitor shuts off high side switch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12ms</a:t>
                      </a:r>
                      <a:endParaRPr lang="en-US" sz="1400" dirty="0"/>
                    </a:p>
                  </a:txBody>
                  <a:tcPr/>
                </a:tc>
              </a:tr>
              <a:tr h="260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 condition to shut</a:t>
                      </a:r>
                      <a:r>
                        <a:rPr lang="en-US" sz="1400" baseline="0" dirty="0" smtClean="0"/>
                        <a:t> off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13.4ms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1" name="Picture 7" descr="C:\Documents and Settings\Alex Suchko\My Documents\Downloads\psu_big_load.png"/>
          <p:cNvPicPr>
            <a:picLocks noChangeAspect="1" noChangeArrowheads="1"/>
          </p:cNvPicPr>
          <p:nvPr/>
        </p:nvPicPr>
        <p:blipFill>
          <a:blip r:embed="rId3" cstate="print"/>
          <a:srcRect t="6813" b="7033"/>
          <a:stretch>
            <a:fillRect/>
          </a:stretch>
        </p:blipFill>
        <p:spPr bwMode="auto">
          <a:xfrm>
            <a:off x="3416905" y="1447800"/>
            <a:ext cx="5509040" cy="381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Subsystem\Switchmode Supply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35052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Ripple test with additional ceramic output capacitance.</a:t>
            </a:r>
          </a:p>
          <a:p>
            <a:r>
              <a:rPr lang="en-US" sz="2400" dirty="0" smtClean="0"/>
              <a:t>C</a:t>
            </a:r>
            <a:r>
              <a:rPr lang="en-US" sz="2400" baseline="-25000" dirty="0" smtClean="0"/>
              <a:t>OUTC</a:t>
            </a:r>
            <a:r>
              <a:rPr lang="en-US" sz="2400" dirty="0" smtClean="0"/>
              <a:t> ≈ </a:t>
            </a:r>
            <a:r>
              <a:rPr lang="en-US" sz="2400" dirty="0" smtClean="0"/>
              <a:t>2.2</a:t>
            </a:r>
            <a:r>
              <a:rPr lang="el-GR" sz="2400" dirty="0" smtClean="0">
                <a:cs typeface="Calibri"/>
              </a:rPr>
              <a:t>μ</a:t>
            </a:r>
            <a:r>
              <a:rPr lang="en-US" sz="2400" dirty="0" smtClean="0"/>
              <a:t>f</a:t>
            </a:r>
          </a:p>
          <a:p>
            <a:r>
              <a:rPr lang="en-US" sz="2400" dirty="0" smtClean="0"/>
              <a:t>V</a:t>
            </a:r>
            <a:r>
              <a:rPr lang="en-US" sz="2400" baseline="-25000" dirty="0" smtClean="0"/>
              <a:t>IN</a:t>
            </a:r>
            <a:r>
              <a:rPr lang="en-US" sz="2400" dirty="0" smtClean="0"/>
              <a:t> ≈ 10V, I</a:t>
            </a:r>
            <a:r>
              <a:rPr lang="en-US" sz="2400" baseline="-25000" dirty="0" smtClean="0"/>
              <a:t>IN</a:t>
            </a:r>
            <a:r>
              <a:rPr lang="en-US" sz="2400" dirty="0" smtClean="0"/>
              <a:t> ≈ 466mA</a:t>
            </a:r>
          </a:p>
          <a:p>
            <a:r>
              <a:rPr lang="en-US" sz="2400" dirty="0" smtClean="0"/>
              <a:t>Ripple meets performance expectations.</a:t>
            </a:r>
          </a:p>
          <a:p>
            <a:endParaRPr lang="en-US" sz="20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62800" y="4800600"/>
          <a:ext cx="1422527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12958"/>
                <a:gridCol w="1009569"/>
              </a:tblGrid>
              <a:tr h="30480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Signal</a:t>
                      </a:r>
                      <a:r>
                        <a:rPr lang="en-US" sz="1600" baseline="0" dirty="0" smtClean="0"/>
                        <a:t> Legend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</a:t>
                      </a:r>
                      <a:r>
                        <a:rPr lang="en-US" sz="1600" baseline="-250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OUT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M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FFT</a:t>
                      </a:r>
                      <a:endParaRPr lang="en-US" sz="1600" baseline="-25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586" name="AutoShape 2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8" name="AutoShape 4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0" name="AutoShape 6" descr="https://mail.google.com/mail/?ui=2&amp;ik=29cb81f042&amp;view=att&amp;th=1338f0c2d946b770&amp;attid=0.3&amp;disp=inline&amp;realattid=f_guu6f1ym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Power Supply Subsystem\Power Monitor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90600" y="2209800"/>
            <a:ext cx="7162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George</a:t>
            </a:r>
          </a:p>
          <a:p>
            <a:pPr algn="ctr"/>
            <a:r>
              <a:rPr lang="en-US" sz="96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karavaev</a:t>
            </a:r>
            <a:endParaRPr 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Carrier Board\</a:t>
            </a:r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8458200" cy="4800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974202" y="1600200"/>
          <a:ext cx="7407798" cy="4419600"/>
        </p:xfrm>
        <a:graphic>
          <a:graphicData uri="http://schemas.openxmlformats.org/presentationml/2006/ole">
            <p:oleObj spid="_x0000_s72707" name="Visio" r:id="rId3" imgW="9561552" imgH="5706070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Carrier Board\Power Monitor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371600"/>
            <a:ext cx="8229600" cy="4800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838200" y="1524000"/>
          <a:ext cx="7772400" cy="4515685"/>
        </p:xfrm>
        <a:graphic>
          <a:graphicData uri="http://schemas.openxmlformats.org/presentationml/2006/ole">
            <p:oleObj spid="_x0000_s73731" name="Visio" r:id="rId3" imgW="9579769" imgH="5565696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High Level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524000"/>
            <a:ext cx="4114800" cy="46482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90600" y="2209800"/>
            <a:ext cx="71627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George</a:t>
            </a:r>
          </a:p>
          <a:p>
            <a:pPr algn="ctr"/>
            <a:r>
              <a:rPr lang="en-US" sz="96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karavaev</a:t>
            </a:r>
            <a:endParaRPr lang="en-US" sz="9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Mechanical Platform</a:t>
            </a:r>
          </a:p>
          <a:p>
            <a:pPr lvl="1"/>
            <a:r>
              <a:rPr lang="en-US" dirty="0" err="1" smtClean="0"/>
              <a:t>GoBot</a:t>
            </a:r>
            <a:r>
              <a:rPr lang="en-US" dirty="0" smtClean="0"/>
              <a:t> Base and Chalk Feed</a:t>
            </a:r>
          </a:p>
          <a:p>
            <a:r>
              <a:rPr lang="en-US" dirty="0" smtClean="0"/>
              <a:t>Electronics System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Dynamics Control Subsystem</a:t>
            </a:r>
            <a:endParaRPr lang="en-US" dirty="0" smtClean="0"/>
          </a:p>
          <a:p>
            <a:pPr lvl="1"/>
            <a:r>
              <a:rPr lang="en-US" dirty="0" smtClean="0"/>
              <a:t>Power </a:t>
            </a:r>
            <a:r>
              <a:rPr lang="en-US" dirty="0" smtClean="0"/>
              <a:t>Supply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 smtClean="0"/>
              <a:t>Carrier Board</a:t>
            </a:r>
            <a:endParaRPr lang="en-US" dirty="0" smtClean="0"/>
          </a:p>
          <a:p>
            <a:pPr lvl="1"/>
            <a:r>
              <a:rPr lang="en-US" dirty="0" smtClean="0"/>
              <a:t>High Level Control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Power Monitor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</a:t>
            </a:r>
          </a:p>
          <a:p>
            <a:pPr lvl="1"/>
            <a:r>
              <a:rPr lang="en-US" dirty="0" smtClean="0"/>
              <a:t>High Level Control</a:t>
            </a:r>
          </a:p>
        </p:txBody>
      </p:sp>
      <p:pic>
        <p:nvPicPr>
          <p:cNvPr id="4098" name="Picture 2" descr="D:\My Pictures 2\Phone Photos\Evo\IMAG10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4267200" cy="3200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Power </a:t>
            </a:r>
            <a:r>
              <a:rPr lang="en-US" dirty="0" smtClean="0"/>
              <a:t>Monitor</a:t>
            </a:r>
            <a:endParaRPr lang="en-US" dirty="0" smtClean="0"/>
          </a:p>
          <a:p>
            <a:r>
              <a:rPr lang="en-US" dirty="0" err="1" smtClean="0"/>
              <a:t>Motion+Body</a:t>
            </a:r>
            <a:r>
              <a:rPr lang="en-US" dirty="0" smtClean="0"/>
              <a:t>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High Level </a:t>
            </a:r>
            <a:r>
              <a:rPr lang="en-US" dirty="0" smtClean="0"/>
              <a:t>Control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727710" y="1524000"/>
            <a:ext cx="3234690" cy="4876800"/>
            <a:chOff x="575310" y="1600200"/>
            <a:chExt cx="3234690" cy="4876800"/>
          </a:xfrm>
        </p:grpSpPr>
        <p:pic>
          <p:nvPicPr>
            <p:cNvPr id="74754" name="Picture 2" descr="D:\My Pictures 2\Phone Photos\Evo\IMAG1419.jpg"/>
            <p:cNvPicPr>
              <a:picLocks noChangeAspect="1" noChangeArrowheads="1"/>
            </p:cNvPicPr>
            <p:nvPr/>
          </p:nvPicPr>
          <p:blipFill>
            <a:blip r:embed="rId3" cstate="print"/>
            <a:srcRect l="-1155" t="23598" r="25141"/>
            <a:stretch>
              <a:fillRect/>
            </a:stretch>
          </p:blipFill>
          <p:spPr bwMode="auto">
            <a:xfrm>
              <a:off x="575310" y="4038600"/>
              <a:ext cx="3234690" cy="2438400"/>
            </a:xfrm>
            <a:prstGeom prst="rect">
              <a:avLst/>
            </a:prstGeom>
            <a:noFill/>
          </p:spPr>
        </p:pic>
        <p:pic>
          <p:nvPicPr>
            <p:cNvPr id="74755" name="Picture 3" descr="D:\My Pictures 2\Phone Photos\Evo\IMAG1736.jpg"/>
            <p:cNvPicPr>
              <a:picLocks noChangeAspect="1" noChangeArrowheads="1"/>
            </p:cNvPicPr>
            <p:nvPr/>
          </p:nvPicPr>
          <p:blipFill>
            <a:blip r:embed="rId4" cstate="print"/>
            <a:srcRect l="8929" r="15179" b="22619"/>
            <a:stretch>
              <a:fillRect/>
            </a:stretch>
          </p:blipFill>
          <p:spPr bwMode="auto">
            <a:xfrm>
              <a:off x="609599" y="1600200"/>
              <a:ext cx="3188677" cy="2438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Power Monitor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</a:t>
            </a:r>
            <a:endParaRPr lang="en-US" dirty="0" smtClean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2590800" y="1905000"/>
          <a:ext cx="5330825" cy="4064000"/>
        </p:xfrm>
        <a:graphic>
          <a:graphicData uri="http://schemas.openxmlformats.org/presentationml/2006/ole">
            <p:oleObj spid="_x0000_s75778" name="Visio" r:id="rId4" imgW="9065419" imgH="6911221" progId="Visio.Drawing.11">
              <p:embed/>
            </p:oleObj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err="1" smtClean="0"/>
              <a:t>Motion+Body</a:t>
            </a:r>
            <a:r>
              <a:rPr lang="en-US" dirty="0" smtClean="0"/>
              <a:t> </a:t>
            </a:r>
            <a:r>
              <a:rPr lang="en-US" dirty="0" smtClean="0"/>
              <a:t>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Software\\</a:t>
            </a:r>
            <a:br>
              <a:rPr lang="en-US" dirty="0" smtClean="0"/>
            </a:br>
            <a:r>
              <a:rPr lang="en-US" dirty="0" smtClean="0"/>
              <a:t>High Level Control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Thanks\\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Mark Smart</a:t>
            </a:r>
          </a:p>
          <a:p>
            <a:r>
              <a:rPr lang="en-US" dirty="0" err="1" smtClean="0"/>
              <a:t>Skot</a:t>
            </a:r>
            <a:r>
              <a:rPr lang="en-US" dirty="0" smtClean="0"/>
              <a:t> </a:t>
            </a:r>
            <a:r>
              <a:rPr lang="en-US" dirty="0" err="1" smtClean="0"/>
              <a:t>Wiedmann</a:t>
            </a:r>
            <a:endParaRPr lang="en-US" dirty="0" smtClean="0"/>
          </a:p>
          <a:p>
            <a:r>
              <a:rPr lang="en-US" dirty="0" smtClean="0"/>
              <a:t>Dan Mast</a:t>
            </a:r>
          </a:p>
          <a:p>
            <a:r>
              <a:rPr lang="en-US" dirty="0" smtClean="0"/>
              <a:t>Adam Suchko</a:t>
            </a:r>
          </a:p>
          <a:p>
            <a:r>
              <a:rPr lang="en-US" dirty="0" smtClean="0"/>
              <a:t>Mikhail Karavaev</a:t>
            </a:r>
          </a:p>
          <a:p>
            <a:r>
              <a:rPr lang="en-US" dirty="0" smtClean="0"/>
              <a:t>Kaitlin </a:t>
            </a:r>
            <a:r>
              <a:rPr lang="en-US" dirty="0" err="1" smtClean="0"/>
              <a:t>Minogue</a:t>
            </a:r>
            <a:endParaRPr lang="en-US" dirty="0" smtClean="0"/>
          </a:p>
          <a:p>
            <a:r>
              <a:rPr lang="en-US" dirty="0" smtClean="0"/>
              <a:t>Jane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Tom Engibous (TI)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172200"/>
            <a:ext cx="3962400" cy="451338"/>
          </a:xfrm>
        </p:spPr>
        <p:txBody>
          <a:bodyPr anchor="b" anchorCtr="0">
            <a:normAutofit fontScale="92500"/>
          </a:bodyPr>
          <a:lstStyle/>
          <a:p>
            <a:pPr algn="r">
              <a:buNone/>
            </a:pPr>
            <a:r>
              <a:rPr lang="en-US" sz="900" dirty="0" smtClean="0"/>
              <a:t>From top left: University of Illinois, TJ for </a:t>
            </a:r>
            <a:r>
              <a:rPr lang="en-US" sz="900" dirty="0" err="1" smtClean="0"/>
              <a:t>Califaudio</a:t>
            </a:r>
            <a:r>
              <a:rPr lang="en-US" sz="900" dirty="0" smtClean="0"/>
              <a:t>, University of Illinois, Alex Suchko, George Karavaev, Alex Suchko, University of Illinois, Brandon Wade for The Chronicle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4267200" y="228600"/>
            <a:ext cx="3429000" cy="6391072"/>
          </a:xfrm>
          <a:prstGeom prst="rect">
            <a:avLst/>
          </a:prstGeom>
          <a:solidFill>
            <a:srgbClr val="759AA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ttp://cdn.synthtopia.com/wp-content/uploads/2009/01/skot-wiedmann-namm-oddity-synth.jpg"/>
          <p:cNvPicPr>
            <a:picLocks noChangeAspect="1" noChangeArrowheads="1"/>
          </p:cNvPicPr>
          <p:nvPr/>
        </p:nvPicPr>
        <p:blipFill>
          <a:blip r:embed="rId2" cstate="print"/>
          <a:srcRect r="31624"/>
          <a:stretch>
            <a:fillRect/>
          </a:stretch>
        </p:blipFill>
        <p:spPr bwMode="auto">
          <a:xfrm>
            <a:off x="5945221" y="228600"/>
            <a:ext cx="1702341" cy="1678021"/>
          </a:xfrm>
          <a:prstGeom prst="rect">
            <a:avLst/>
          </a:prstGeom>
          <a:noFill/>
        </p:spPr>
      </p:pic>
      <p:pic>
        <p:nvPicPr>
          <p:cNvPr id="23558" name="Picture 6" descr="Mark Wayne Smart"/>
          <p:cNvPicPr>
            <a:picLocks noChangeAspect="1" noChangeArrowheads="1"/>
          </p:cNvPicPr>
          <p:nvPr/>
        </p:nvPicPr>
        <p:blipFill>
          <a:blip r:embed="rId3" cstate="print"/>
          <a:srcRect l="18605"/>
          <a:stretch>
            <a:fillRect/>
          </a:stretch>
        </p:blipFill>
        <p:spPr bwMode="auto">
          <a:xfrm>
            <a:off x="4340159" y="228600"/>
            <a:ext cx="1631409" cy="1678021"/>
          </a:xfrm>
          <a:prstGeom prst="rect">
            <a:avLst/>
          </a:prstGeom>
          <a:noFill/>
        </p:spPr>
      </p:pic>
      <p:pic>
        <p:nvPicPr>
          <p:cNvPr id="23560" name="Picture 8" descr="Daniel E. Mast"/>
          <p:cNvPicPr>
            <a:picLocks noChangeAspect="1" noChangeArrowheads="1"/>
          </p:cNvPicPr>
          <p:nvPr/>
        </p:nvPicPr>
        <p:blipFill>
          <a:blip r:embed="rId4" cstate="print">
            <a:lum bright="-5000"/>
          </a:blip>
          <a:srcRect r="18140"/>
          <a:stretch>
            <a:fillRect/>
          </a:stretch>
        </p:blipFill>
        <p:spPr bwMode="auto">
          <a:xfrm>
            <a:off x="4351101" y="1906621"/>
            <a:ext cx="1605064" cy="1641543"/>
          </a:xfrm>
          <a:prstGeom prst="rect">
            <a:avLst/>
          </a:prstGeom>
          <a:noFill/>
        </p:spPr>
      </p:pic>
      <p:pic>
        <p:nvPicPr>
          <p:cNvPr id="23565" name="Picture 13" descr="http://a8.sphotos.ak.fbcdn.net/photos-ak-snc1/v4885/133/65/512783593/n512783593_2736098_277637.jpg"/>
          <p:cNvPicPr>
            <a:picLocks noChangeAspect="1" noChangeArrowheads="1"/>
          </p:cNvPicPr>
          <p:nvPr/>
        </p:nvPicPr>
        <p:blipFill>
          <a:blip r:embed="rId5" cstate="print"/>
          <a:srcRect l="31788" r="33775" b="55850"/>
          <a:stretch>
            <a:fillRect/>
          </a:stretch>
        </p:blipFill>
        <p:spPr bwMode="auto">
          <a:xfrm>
            <a:off x="4351101" y="3540867"/>
            <a:ext cx="1605064" cy="1543331"/>
          </a:xfrm>
          <a:prstGeom prst="rect">
            <a:avLst/>
          </a:prstGeom>
          <a:noFill/>
        </p:spPr>
      </p:pic>
      <p:pic>
        <p:nvPicPr>
          <p:cNvPr id="23566" name="Picture 14" descr="D:\My Pictures 2\Phone Photos\Touch Pro\PhotosTo093010\before fall 09 update\IMAG0039.jpg"/>
          <p:cNvPicPr>
            <a:picLocks noChangeAspect="1" noChangeArrowheads="1"/>
          </p:cNvPicPr>
          <p:nvPr/>
        </p:nvPicPr>
        <p:blipFill>
          <a:blip r:embed="rId6" cstate="print">
            <a:lum bright="10000" contrast="5000"/>
          </a:blip>
          <a:srcRect l="23438"/>
          <a:stretch>
            <a:fillRect/>
          </a:stretch>
        </p:blipFill>
        <p:spPr bwMode="auto">
          <a:xfrm>
            <a:off x="5967109" y="1906621"/>
            <a:ext cx="1712981" cy="1678021"/>
          </a:xfrm>
          <a:prstGeom prst="rect">
            <a:avLst/>
          </a:prstGeom>
          <a:noFill/>
        </p:spPr>
      </p:pic>
      <p:pic>
        <p:nvPicPr>
          <p:cNvPr id="23561" name="Picture 9" descr="D:\My Pictures 2\Phone Photos\Evo\IMAG0438.jpg"/>
          <p:cNvPicPr>
            <a:picLocks noChangeAspect="1" noChangeArrowheads="1"/>
          </p:cNvPicPr>
          <p:nvPr/>
        </p:nvPicPr>
        <p:blipFill>
          <a:blip r:embed="rId7" cstate="print"/>
          <a:srcRect t="11029" b="21976"/>
          <a:stretch>
            <a:fillRect/>
          </a:stretch>
        </p:blipFill>
        <p:spPr bwMode="auto">
          <a:xfrm>
            <a:off x="5967109" y="3540868"/>
            <a:ext cx="1723331" cy="1539402"/>
          </a:xfrm>
          <a:prstGeom prst="rect">
            <a:avLst/>
          </a:prstGeom>
          <a:noFill/>
        </p:spPr>
      </p:pic>
      <p:pic>
        <p:nvPicPr>
          <p:cNvPr id="23563" name="Picture 11" descr="Jane S. Tu"/>
          <p:cNvPicPr>
            <a:picLocks noChangeAspect="1" noChangeArrowheads="1"/>
          </p:cNvPicPr>
          <p:nvPr/>
        </p:nvPicPr>
        <p:blipFill>
          <a:blip r:embed="rId8" cstate="print"/>
          <a:srcRect l="11429"/>
          <a:stretch>
            <a:fillRect/>
          </a:stretch>
        </p:blipFill>
        <p:spPr bwMode="auto">
          <a:xfrm>
            <a:off x="4351101" y="5077328"/>
            <a:ext cx="1605064" cy="1553288"/>
          </a:xfrm>
          <a:prstGeom prst="rect">
            <a:avLst/>
          </a:prstGeom>
          <a:noFill/>
        </p:spPr>
      </p:pic>
      <p:pic>
        <p:nvPicPr>
          <p:cNvPr id="23568" name="Picture 16" descr="http://blog.chron.com/lorensteffy/files/legacy/engibous.jpg"/>
          <p:cNvPicPr>
            <a:picLocks noChangeAspect="1" noChangeArrowheads="1"/>
          </p:cNvPicPr>
          <p:nvPr/>
        </p:nvPicPr>
        <p:blipFill>
          <a:blip r:embed="rId9" cstate="print"/>
          <a:srcRect l="22430" t="3333" r="10280" b="56188"/>
          <a:stretch>
            <a:fillRect/>
          </a:stretch>
        </p:blipFill>
        <p:spPr bwMode="auto">
          <a:xfrm>
            <a:off x="5955030" y="5071110"/>
            <a:ext cx="1732331" cy="15582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8839200" y="5181600"/>
            <a:ext cx="304800" cy="990600"/>
          </a:xfrm>
          <a:prstGeom prst="rect">
            <a:avLst/>
          </a:prstGeom>
          <a:solidFill>
            <a:srgbClr val="759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D:\My Pictures 2\Phone Photos\Evo\IMAG10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" y="152400"/>
            <a:ext cx="8717280" cy="653796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94"/>
          <p:cNvSpPr txBox="1">
            <a:spLocks/>
          </p:cNvSpPr>
          <p:nvPr/>
        </p:nvSpPr>
        <p:spPr>
          <a:xfrm>
            <a:off x="457200" y="4463568"/>
            <a:ext cx="83058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30638" algn="l"/>
              </a:tabLst>
              <a:defRPr/>
            </a:pPr>
            <a:r>
              <a:rPr lang="en-US" sz="3600" b="1" spc="50" dirty="0" smtClean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  <a:endParaRPr kumimoji="0" lang="en-US" sz="3600" b="1" i="0" u="none" strike="noStrike" kern="1200" cap="none" spc="50" normalizeH="0" baseline="0" noProof="0" dirty="0">
              <a:ln w="13335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315200" y="5334000"/>
            <a:ext cx="1447800" cy="685800"/>
            <a:chOff x="7670800" y="5562600"/>
            <a:chExt cx="1143000" cy="533400"/>
          </a:xfrm>
        </p:grpSpPr>
        <p:sp>
          <p:nvSpPr>
            <p:cNvPr id="3" name="Rectangle 2"/>
            <p:cNvSpPr/>
            <p:nvPr/>
          </p:nvSpPr>
          <p:spPr>
            <a:xfrm>
              <a:off x="7670800" y="5562600"/>
              <a:ext cx="1143000" cy="533400"/>
            </a:xfrm>
            <a:prstGeom prst="rect">
              <a:avLst/>
            </a:prstGeom>
            <a:solidFill>
              <a:srgbClr val="759AA5">
                <a:alpha val="75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C:\Documents and Settings\Alex Suchko\Chalk-Bot\Docs\chalk_bot_logo2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72400" y="5638800"/>
              <a:ext cx="950912" cy="3841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Platform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Mechanical Platform\\</a:t>
            </a:r>
            <a:br>
              <a:rPr lang="en-US" dirty="0" smtClean="0"/>
            </a:br>
            <a:r>
              <a:rPr lang="en-US" dirty="0" err="1" smtClean="0"/>
              <a:t>GoBot</a:t>
            </a:r>
            <a:r>
              <a:rPr lang="en-US" dirty="0" smtClean="0"/>
              <a:t> Base and Chalk Feed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brushed drive motors, coupled to rear drive tires via synchronous belt.</a:t>
            </a:r>
          </a:p>
          <a:p>
            <a:r>
              <a:rPr lang="en-US" dirty="0" smtClean="0"/>
              <a:t>Forward idler ‘caster’ wheel.</a:t>
            </a:r>
          </a:p>
          <a:p>
            <a:r>
              <a:rPr lang="en-US" dirty="0" smtClean="0"/>
              <a:t>Rear mounted chalk feed mechanism, actuated by two positioning servo-motors.</a:t>
            </a:r>
          </a:p>
          <a:p>
            <a:r>
              <a:rPr lang="en-US" dirty="0" smtClean="0"/>
              <a:t>One 12VDC nominal sealed lead-acid battery.</a:t>
            </a:r>
          </a:p>
        </p:txBody>
      </p:sp>
      <p:pic>
        <p:nvPicPr>
          <p:cNvPr id="5123" name="Picture 3" descr="D:\My Pictures 2\Phone Photos\Evo\IMAG1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78864"/>
            <a:ext cx="3445002" cy="4593336"/>
          </a:xfrm>
          <a:prstGeom prst="rect">
            <a:avLst/>
          </a:prstGeom>
          <a:noFill/>
        </p:spPr>
      </p:pic>
      <p:pic>
        <p:nvPicPr>
          <p:cNvPr id="7169" name="Picture 1" descr="D:\My Pictures 2\Phone Photos\Evo\IMAG1052.jpg"/>
          <p:cNvPicPr>
            <a:picLocks noChangeAspect="1" noChangeArrowheads="1"/>
          </p:cNvPicPr>
          <p:nvPr/>
        </p:nvPicPr>
        <p:blipFill>
          <a:blip r:embed="rId4" cstate="print"/>
          <a:srcRect l="29412" t="4902" r="8089" b="11765"/>
          <a:stretch>
            <a:fillRect/>
          </a:stretch>
        </p:blipFill>
        <p:spPr bwMode="auto">
          <a:xfrm>
            <a:off x="381000" y="4648200"/>
            <a:ext cx="1752600" cy="17526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7315200" cy="4146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System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1219200"/>
            <a:ext cx="7391400" cy="5035898"/>
            <a:chOff x="1143000" y="1371600"/>
            <a:chExt cx="6934200" cy="4724400"/>
          </a:xfrm>
        </p:grpSpPr>
        <p:sp>
          <p:nvSpPr>
            <p:cNvPr id="5" name="Rectangle 4"/>
            <p:cNvSpPr/>
            <p:nvPr/>
          </p:nvSpPr>
          <p:spPr>
            <a:xfrm>
              <a:off x="1143000" y="1371600"/>
              <a:ext cx="6934200" cy="47244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1682" name="Object 2"/>
            <p:cNvGraphicFramePr>
              <a:graphicFrameLocks noChangeAspect="1"/>
            </p:cNvGraphicFramePr>
            <p:nvPr/>
          </p:nvGraphicFramePr>
          <p:xfrm>
            <a:off x="1337310" y="1600200"/>
            <a:ext cx="6553200" cy="4273233"/>
          </p:xfrm>
          <a:graphic>
            <a:graphicData uri="http://schemas.openxmlformats.org/presentationml/2006/ole">
              <p:oleObj spid="_x0000_s71682" name="Visio" r:id="rId3" imgW="9197221" imgH="5996821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Dynamics Control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 smtClean="0"/>
              <a:t>H-Bridge Intro</a:t>
            </a:r>
          </a:p>
          <a:p>
            <a:pPr lvl="1"/>
            <a:r>
              <a:rPr lang="en-US" dirty="0" smtClean="0"/>
              <a:t>F</a:t>
            </a:r>
            <a:r>
              <a:rPr lang="en-US" baseline="-25000" dirty="0" smtClean="0"/>
              <a:t>SW</a:t>
            </a:r>
          </a:p>
          <a:p>
            <a:pPr lvl="1"/>
            <a:r>
              <a:rPr lang="en-US" dirty="0" smtClean="0"/>
              <a:t>H-Bridge Realization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  <a:endParaRPr lang="en-US" baseline="-25000" dirty="0" smtClean="0"/>
          </a:p>
          <a:p>
            <a:r>
              <a:rPr lang="en-US" dirty="0" smtClean="0"/>
              <a:t>Power </a:t>
            </a:r>
            <a:r>
              <a:rPr lang="en-US" dirty="0" smtClean="0"/>
              <a:t>Supply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 smtClean="0"/>
              <a:t>Switchmode Supply</a:t>
            </a:r>
          </a:p>
          <a:p>
            <a:pPr lvl="1"/>
            <a:r>
              <a:rPr lang="en-US" dirty="0" smtClean="0"/>
              <a:t>Power monitor</a:t>
            </a:r>
          </a:p>
          <a:p>
            <a:r>
              <a:rPr lang="en-US" dirty="0" smtClean="0"/>
              <a:t>Carrier Board</a:t>
            </a:r>
          </a:p>
          <a:p>
            <a:pPr lvl="1"/>
            <a:r>
              <a:rPr lang="en-US" dirty="0" err="1" smtClean="0"/>
              <a:t>Motion+Body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Power monitor</a:t>
            </a:r>
          </a:p>
          <a:p>
            <a:r>
              <a:rPr lang="en-US" dirty="0" smtClean="0"/>
              <a:t>High </a:t>
            </a:r>
            <a:r>
              <a:rPr lang="en-US" dirty="0" smtClean="0"/>
              <a:t>Level </a:t>
            </a:r>
            <a:r>
              <a:rPr lang="en-US" dirty="0" smtClean="0"/>
              <a:t>Control</a:t>
            </a:r>
            <a:endParaRPr lang="en-US" dirty="0" smtClean="0"/>
          </a:p>
        </p:txBody>
      </p:sp>
      <p:pic>
        <p:nvPicPr>
          <p:cNvPr id="27650" name="Picture 2" descr="D:\My Pictures 2\Phone Photos\Evo\IMAG1073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914400" y="1752600"/>
            <a:ext cx="3108960" cy="41452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Electronics System\\</a:t>
            </a:r>
            <a:br>
              <a:rPr lang="en-US" dirty="0" smtClean="0"/>
            </a:br>
            <a:r>
              <a:rPr lang="en-US" dirty="0" smtClean="0"/>
              <a:t>Dynamics Control\H-Bridge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Brushed DC Motor Control</a:t>
            </a:r>
          </a:p>
          <a:p>
            <a:r>
              <a:rPr lang="en-US" dirty="0" smtClean="0"/>
              <a:t>2+ quadrant control</a:t>
            </a:r>
          </a:p>
          <a:p>
            <a:r>
              <a:rPr lang="en-US" dirty="0" smtClean="0"/>
              <a:t>H-Bridge architecture</a:t>
            </a:r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Inductive Flyback</a:t>
            </a:r>
          </a:p>
          <a:p>
            <a:pPr lvl="1"/>
            <a:r>
              <a:rPr lang="en-US" dirty="0" smtClean="0"/>
              <a:t>High-Side Drive for n-type power MOSFETs.</a:t>
            </a:r>
          </a:p>
          <a:p>
            <a:pPr lvl="1"/>
            <a:r>
              <a:rPr lang="en-US" dirty="0" smtClean="0"/>
              <a:t>Heating</a:t>
            </a: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105400" y="1905000"/>
            <a:ext cx="3505200" cy="3276600"/>
            <a:chOff x="5147310" y="1436370"/>
            <a:chExt cx="3505200" cy="3276600"/>
          </a:xfrm>
        </p:grpSpPr>
        <p:sp>
          <p:nvSpPr>
            <p:cNvPr id="7" name="Rectangle 6"/>
            <p:cNvSpPr/>
            <p:nvPr/>
          </p:nvSpPr>
          <p:spPr>
            <a:xfrm>
              <a:off x="5147310" y="1436370"/>
              <a:ext cx="3505200" cy="32766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5410200" y="1524000"/>
            <a:ext cx="3005138" cy="2968598"/>
          </p:xfrm>
          <a:graphic>
            <a:graphicData uri="http://schemas.openxmlformats.org/presentationml/2006/ole">
              <p:oleObj spid="_x0000_s25603" name="Visio" r:id="rId4" imgW="1566267" imgH="1548051" progId="Visio.Drawing.11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634</TotalTime>
  <Words>1317</Words>
  <Application>Microsoft Office PowerPoint</Application>
  <PresentationFormat>On-screen Show (4:3)</PresentationFormat>
  <Paragraphs>367</Paragraphs>
  <Slides>36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Thatch</vt:lpstr>
      <vt:lpstr>Microsoft Visio Drawing</vt:lpstr>
      <vt:lpstr>Slide 1</vt:lpstr>
      <vt:lpstr>Introduction</vt:lpstr>
      <vt:lpstr>Outline</vt:lpstr>
      <vt:lpstr>Mechanical Platform</vt:lpstr>
      <vt:lpstr>Mechanical Platform\\ GoBot Base and Chalk Feed</vt:lpstr>
      <vt:lpstr>Electronics System</vt:lpstr>
      <vt:lpstr>Electronics System\\ Overview</vt:lpstr>
      <vt:lpstr>Electronics System\\ Outline</vt:lpstr>
      <vt:lpstr>Electronics System\\ Dynamics Control\H-Bridge Intro</vt:lpstr>
      <vt:lpstr>Electronics System\\ Dynamics Control\FSW</vt:lpstr>
      <vt:lpstr>Electronics System\\ Dynamics Control\FSW</vt:lpstr>
      <vt:lpstr>Electronics System\\ Dynamics Control\H-Bridge Realization 1</vt:lpstr>
      <vt:lpstr>Electronics System\\ Dynamics Control\H-Bridge Realization 1</vt:lpstr>
      <vt:lpstr>Electronics System\\ Dynamics Control\H-Bridge Realization 1</vt:lpstr>
      <vt:lpstr>Electronics System\\ Dynamics Control\H-Bridge Realization 2</vt:lpstr>
      <vt:lpstr>Electronics System\\ Dynamics Control\H-Bridge Realization 2</vt:lpstr>
      <vt:lpstr>Electronics System\\ Dynamics Control\H-Bridge Realization 3</vt:lpstr>
      <vt:lpstr>Electronics System\\ Dynamics Control\H-Bridge Realization 3</vt:lpstr>
      <vt:lpstr>Electronics System\\ Dynamics Control\Motion+Body Control</vt:lpstr>
      <vt:lpstr>Electronics System\\ Dynamics Control\Motion+Body Control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Subsystem\Switchmode Supply</vt:lpstr>
      <vt:lpstr>Electronics System\\ Power Supply Subsystem\Power Monitor</vt:lpstr>
      <vt:lpstr>Electronics System\\ Carrier Board\Motion+Body Controller</vt:lpstr>
      <vt:lpstr>Electronics System\\ Carrier Board\Power Monitor</vt:lpstr>
      <vt:lpstr>Electronics System\\ High Level Control</vt:lpstr>
      <vt:lpstr>Software</vt:lpstr>
      <vt:lpstr>Software\\ Outline</vt:lpstr>
      <vt:lpstr>Software\\ Power Monitor</vt:lpstr>
      <vt:lpstr>Software\\ Motion+Body Control</vt:lpstr>
      <vt:lpstr>Software\\ High Level Control</vt:lpstr>
      <vt:lpstr>Special Thanks\\</vt:lpstr>
      <vt:lpstr>Slide 36</vt:lpstr>
    </vt:vector>
  </TitlesOfParts>
  <Company>Engineering Concepts Unlimited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 Suchko</dc:creator>
  <cp:lastModifiedBy>Alex Suchko</cp:lastModifiedBy>
  <cp:revision>57</cp:revision>
  <dcterms:created xsi:type="dcterms:W3CDTF">2011-11-07T03:52:45Z</dcterms:created>
  <dcterms:modified xsi:type="dcterms:W3CDTF">2011-12-02T10:31:32Z</dcterms:modified>
</cp:coreProperties>
</file>